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2" r:id="rId8"/>
    <p:sldId id="261" r:id="rId9"/>
    <p:sldId id="264" r:id="rId10"/>
    <p:sldId id="268" r:id="rId11"/>
    <p:sldId id="265" r:id="rId12"/>
    <p:sldId id="266" r:id="rId13"/>
    <p:sldId id="267" r:id="rId14"/>
    <p:sldId id="269" r:id="rId15"/>
    <p:sldId id="270" r:id="rId16"/>
    <p:sldId id="272" r:id="rId17"/>
    <p:sldId id="273" r:id="rId18"/>
    <p:sldId id="274" r:id="rId19"/>
    <p:sldId id="275" r:id="rId20"/>
    <p:sldId id="276" r:id="rId21"/>
    <p:sldId id="271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78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FE73D-3C41-45F3-A5AF-34CB4803EADA}" type="datetimeFigureOut">
              <a:rPr lang="ru-RU" smtClean="0"/>
              <a:t>23.01.2015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3342B-D7F1-43CE-AA44-232B379398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49120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FE73D-3C41-45F3-A5AF-34CB4803EADA}" type="datetimeFigureOut">
              <a:rPr lang="ru-RU" smtClean="0"/>
              <a:t>23.01.2015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3342B-D7F1-43CE-AA44-232B379398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46327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FE73D-3C41-45F3-A5AF-34CB4803EADA}" type="datetimeFigureOut">
              <a:rPr lang="ru-RU" smtClean="0"/>
              <a:t>23.01.2015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3342B-D7F1-43CE-AA44-232B379398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0894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FE73D-3C41-45F3-A5AF-34CB4803EADA}" type="datetimeFigureOut">
              <a:rPr lang="ru-RU" smtClean="0"/>
              <a:t>23.01.2015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3342B-D7F1-43CE-AA44-232B379398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955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FE73D-3C41-45F3-A5AF-34CB4803EADA}" type="datetimeFigureOut">
              <a:rPr lang="ru-RU" smtClean="0"/>
              <a:t>23.01.2015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3342B-D7F1-43CE-AA44-232B379398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9283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FE73D-3C41-45F3-A5AF-34CB4803EADA}" type="datetimeFigureOut">
              <a:rPr lang="ru-RU" smtClean="0"/>
              <a:t>23.01.2015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3342B-D7F1-43CE-AA44-232B379398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2344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FE73D-3C41-45F3-A5AF-34CB4803EADA}" type="datetimeFigureOut">
              <a:rPr lang="ru-RU" smtClean="0"/>
              <a:t>23.01.2015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3342B-D7F1-43CE-AA44-232B379398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2999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FE73D-3C41-45F3-A5AF-34CB4803EADA}" type="datetimeFigureOut">
              <a:rPr lang="ru-RU" smtClean="0"/>
              <a:t>23.01.2015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3342B-D7F1-43CE-AA44-232B379398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1608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FE73D-3C41-45F3-A5AF-34CB4803EADA}" type="datetimeFigureOut">
              <a:rPr lang="ru-RU" smtClean="0"/>
              <a:t>23.01.2015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3342B-D7F1-43CE-AA44-232B379398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78550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FE73D-3C41-45F3-A5AF-34CB4803EADA}" type="datetimeFigureOut">
              <a:rPr lang="ru-RU" smtClean="0"/>
              <a:t>23.01.2015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3342B-D7F1-43CE-AA44-232B379398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9147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FE73D-3C41-45F3-A5AF-34CB4803EADA}" type="datetimeFigureOut">
              <a:rPr lang="ru-RU" smtClean="0"/>
              <a:t>23.01.2015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3342B-D7F1-43CE-AA44-232B379398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50796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1FE73D-3C41-45F3-A5AF-34CB4803EADA}" type="datetimeFigureOut">
              <a:rPr lang="ru-RU" smtClean="0"/>
              <a:t>23.01.2015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E3342B-D7F1-43CE-AA44-232B379398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9432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ipi.ru/" TargetMode="External"/><Relationship Id="rId2" Type="http://schemas.openxmlformats.org/officeDocument/2006/relationships/hyperlink" Target="http://www.ege.edu.ru/ru/main/brief-glossary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fipi.ru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ge.edu.ru/ru/main/min-points/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ge.edu.ru/ru/classes-11/egerus/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mailto:ege@obrnadzor.gov.ru" TargetMode="External"/><Relationship Id="rId2" Type="http://schemas.openxmlformats.org/officeDocument/2006/relationships/hyperlink" Target="http://www.obramur.ru/news/1763-------2015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www.ege.edu.ru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ge.edu.ru/ru/main/brief-glossary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Единое областное  родительское собрание по вопросам организации и проведения ГИА в 2015г. выпускников </a:t>
            </a:r>
            <a:r>
              <a:rPr lang="en-US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XI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15429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4931543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ЕГЭ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Экзаменационные задания ЕГЭ — контрольные измерительные материалы (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КИМ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представляют собой комплексы заданий стандартизированной формы, выполнение которых позволяет установить уровень освоения федерального государственного образовательного стандарта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КИМ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разрабатываются 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Федеральным институтом педагогических измерений (ФИПИ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/>
              <a:t> </a:t>
            </a:r>
            <a:br>
              <a:rPr lang="ru-RU" sz="2400" dirty="0"/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4484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http://www.fipi.ru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8" t="12708" r="8638" b="6250"/>
          <a:stretch/>
        </p:blipFill>
        <p:spPr bwMode="auto">
          <a:xfrm>
            <a:off x="427745" y="1556792"/>
            <a:ext cx="8291103" cy="4839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93871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46" t="11894" r="7863" b="5337"/>
          <a:stretch/>
        </p:blipFill>
        <p:spPr bwMode="auto">
          <a:xfrm>
            <a:off x="755576" y="980728"/>
            <a:ext cx="7881244" cy="4305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6051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" t="11650" r="259" b="5983"/>
          <a:stretch/>
        </p:blipFill>
        <p:spPr bwMode="auto">
          <a:xfrm>
            <a:off x="323528" y="908720"/>
            <a:ext cx="8496944" cy="468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8118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5904656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ЕГЭ</a:t>
            </a:r>
            <a:b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проведении ЕГЭ используется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стобалльная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система оценки. 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 каждому предмету ЕГЭ установлено </a:t>
            </a:r>
            <a:r>
              <a:rPr lang="ru-RU" sz="3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минимальное количество баллов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преодоление которого подтверждает освоение основных общеобразовательных программ.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25999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457200" y="3757263"/>
          <a:ext cx="8229600" cy="2118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2960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9525" marR="9525" marT="9525" marB="9525" anchor="ctr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1958339"/>
              </p:ext>
            </p:extLst>
          </p:nvPr>
        </p:nvGraphicFramePr>
        <p:xfrm>
          <a:off x="467544" y="1196752"/>
          <a:ext cx="8280920" cy="57988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40460"/>
                <a:gridCol w="4140460"/>
              </a:tblGrid>
              <a:tr h="4968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Русский язык 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32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4968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Математика 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32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4968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Физика 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3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4968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Химия 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32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4968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Информатика и ИКТ 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3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4968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Биология 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32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4968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История 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3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4968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География 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32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4968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Обществознание 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32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4968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Литература 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3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547664" y="116632"/>
            <a:ext cx="6563207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Минимальное количество баллов ЕГЭ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 поступлении в вузы </a:t>
            </a:r>
            <a:endParaRPr kumimoji="0" lang="ru-RU" altLang="ru-RU" sz="1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4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0846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98578"/>
          </a:xfrm>
        </p:spPr>
        <p:txBody>
          <a:bodyPr>
            <a:normAutofit fontScale="90000"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того чтобы получить школьный аттестат, выпускнику школ текущего года необходимо сдать два обязательных экзамена в форме ЕГЭ </a:t>
            </a:r>
            <a:r>
              <a:rPr lang="ru-RU" sz="3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русский язык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 математику. 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каждому из них нужно набрать не ниже минимального количества баллов.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70660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6394722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Концепцией развития математического образования в Российской Федерации ЕГЭ по математике в новом учебном году будет разделен на два уровня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базовый и профильный. 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Успешная сдача ЕГЭ по математике </a:t>
            </a:r>
            <a:r>
              <a:rPr lang="ru-RU" sz="24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базового уровня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позволяет поступить в вузы, у которых </a:t>
            </a:r>
            <a:r>
              <a:rPr lang="ru-RU" sz="24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перечне вступительных испытаний при приеме на обучение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образовательным программам высшего образования – программам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бакалавриата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программам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специалитета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отсутствует предмет «Математика».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ЕГЭ по математике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профильного уровня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позволяют поступать в вузы,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имеющие в перечне вступительных испытаний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приеме на обучение по образовательным программам высшего образования – программам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бакалавриата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программам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специалитета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«Математика».</a:t>
            </a:r>
          </a:p>
        </p:txBody>
      </p:sp>
    </p:spTree>
    <p:extLst>
      <p:ext uri="{BB962C8B-B14F-4D97-AF65-F5344CB8AC3E}">
        <p14:creationId xmlns:p14="http://schemas.microsoft.com/office/powerpoint/2010/main" val="30471878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ЭКЗАМЕНАЦИОННОЙ РАБОТЫ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математике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Базовый уровень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выполнение экзаменационной работы отводится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часа (180 минут). 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Экзаменационная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состоит из одной части, включающей 20 заданий с кратким ответом базового уровня сложности.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Минимальное количество заданий, необходимое для сдачи экзамена – 8.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Ответом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каждому из заданий 1–20 является целое число или конечная десятичная дробь, или последовательность цифр. 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с кратким ответом считается выполненным, если верный ответ записан в бланке ответов № 1 в той форме, которая предусмотрена инструкцией по выполнению задания.</a:t>
            </a:r>
          </a:p>
        </p:txBody>
      </p:sp>
    </p:spTree>
    <p:extLst>
      <p:ext uri="{BB962C8B-B14F-4D97-AF65-F5344CB8AC3E}">
        <p14:creationId xmlns:p14="http://schemas.microsoft.com/office/powerpoint/2010/main" val="29729254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22714"/>
          </a:xfrm>
        </p:spPr>
        <p:txBody>
          <a:bodyPr>
            <a:normAutofit fontScale="90000"/>
          </a:bodyPr>
          <a:lstStyle/>
          <a:p>
            <a:r>
              <a:rPr lang="ru-RU" sz="31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Профильный уровень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Минимальный 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порог – </a:t>
            </a:r>
            <a:r>
              <a:rPr lang="ru-RU" sz="3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баллов.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Экзаменационная работа состоит из двух частей, которые различаются по содержанию, сложности и числу заданий. </a:t>
            </a:r>
            <a:b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Определяющим признаком каждой части работы является форма заданий:</a:t>
            </a:r>
            <a:b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часть 1 содержит 9 заданий (задания 1–9) с кратким ответом;</a:t>
            </a:r>
            <a:b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часть 2 содержит пять заданий (задания 10–14) с кратким ответом и семь заданий (задания 15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- 21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с развёрнутым ответом.</a:t>
            </a:r>
            <a:b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Пересдача математики возможна только на базовом уровне.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488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прохождения ГИА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ЕДИНЫЙ ГОСУДАРСТВЕННЫЙ ЭКЗАМЕН- 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ЕГЭ</a:t>
            </a:r>
          </a:p>
          <a:p>
            <a:pPr marL="0" indent="0" algn="ctr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ВЫПУСКНОЙЙ ЭКЗАМЕН - 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ГВЭ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17272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5818658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ЕГЭ по русскому языку обязательны при поступлении в вузы на каждое направление подготовки (специальность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Минимальное количество баллов по русскому языку — 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балла</a:t>
            </a: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выполнение экзаменационной работы отводится 3,5 часа (210 минут).</a:t>
            </a:r>
          </a:p>
        </p:txBody>
      </p:sp>
    </p:spTree>
    <p:extLst>
      <p:ext uri="{BB962C8B-B14F-4D97-AF65-F5344CB8AC3E}">
        <p14:creationId xmlns:p14="http://schemas.microsoft.com/office/powerpoint/2010/main" val="35756346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6034682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НЕУДОВЛЕТВОРИТЕЛЬНЫЙ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участник ЕГЭ получит результат ниже установленного минимального количества баллов по одному из обязательных учебных предметов, он имеет право на повторную сдачу в дополнительные сроки, предусмотренные единым расписанием.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случае если участник ЕГЭ не получает минимального количества баллов ЕГЭ по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двум обязательным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предметам, пересдача ЕГЭ для таких участников ЕГЭ предусмотрена только через год. </a:t>
            </a:r>
          </a:p>
        </p:txBody>
      </p:sp>
    </p:spTree>
    <p:extLst>
      <p:ext uri="{BB962C8B-B14F-4D97-AF65-F5344CB8AC3E}">
        <p14:creationId xmlns:p14="http://schemas.microsoft.com/office/powerpoint/2010/main" val="37175815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4722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Апелляция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обеспечения права на объективное оценивание участникам ЕГЭ предоставляется право подать в письменной форме апелляцию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о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нарушении установленного порядка проведения ЕГЭ по общеобразовательному предмету; </a:t>
            </a:r>
            <a:b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о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несогласии с выставленными баллами.</a:t>
            </a:r>
            <a:b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31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принимаются апелляции: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 вопросам содержания и структуры КИМ по общеобразовательным предметам</a:t>
            </a:r>
            <a:b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 вопросам, связанным с нарушением участником ЕГЭ установленных требований к выполнению экзаменационной работы.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06384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и процедура проведения ЕГЭ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052736"/>
            <a:ext cx="8229600" cy="5328592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 начала ЕГЭ по всем общеобразовательным предметам </a:t>
            </a:r>
            <a:r>
              <a:rPr lang="ru-RU" sz="3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10.00 часов по местному времени</a:t>
            </a:r>
            <a:r>
              <a:rPr lang="ru-RU" sz="3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прибытии в ППЭ все участники ЕГЭ должны: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Явиться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в  ППЭ  в  день  и  время,  указанные  в  пропуске на ЕГЭ,  имея при себе: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пропуск на ЕГЭ, выданный при регистрации на сдачу ЕГЭ (заполненный и зарегистрированный);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документ, удостоверяющий личность (далее – паспорт); при отсутствии паспорта в период дополнительных сроков проведения ЕГЭ в июле участник ЕГЭ на экзамен не допускается;</a:t>
            </a:r>
          </a:p>
          <a:p>
            <a:pPr lvl="0"/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гелевую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или капиллярную ручку с черными чернилами;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дополнительные устройства и материалы, используемые по отдельным предметам, в соответствии с перечнем, ежегодно утверждаемым Федеральной службой по надзору в сфере образования и науки (далее –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Рособрнадзор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26337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/>
            </a:r>
            <a:br>
              <a:rPr lang="ru-RU" sz="36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</a:br>
            <a:r>
              <a:rPr lang="ru-RU" sz="36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Горячая </a:t>
            </a:r>
            <a:r>
              <a:rPr lang="ru-RU" sz="36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линия </a:t>
            </a:r>
            <a:r>
              <a:rPr lang="ru-RU" sz="3600" b="1" u="sng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Рособрнадзора</a:t>
            </a:r>
            <a:r>
              <a:rPr lang="ru-RU" sz="36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 по вопросам ЕГЭ-2015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можно задать по телефону 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 (495) 984-89-19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понедельника по пятницу с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09:00 до 17:00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московскому времени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0" indent="0" algn="ct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Амурской области звонки по вопросам ЕГЭ-2015 принимаются по телефону (4162) 226 528.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Адрес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электронной почты 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ege@obrnadzor.gov.ru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152013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>
                <a:hlinkClick r:id="rId2"/>
              </a:rPr>
              <a:t>http</a:t>
            </a:r>
            <a:r>
              <a:rPr lang="ru-RU" u="sng" dirty="0">
                <a:hlinkClick r:id="rId2"/>
              </a:rPr>
              <a:t>://</a:t>
            </a:r>
            <a:r>
              <a:rPr lang="ru-RU" u="sng" dirty="0" smtClean="0">
                <a:hlinkClick r:id="rId2"/>
              </a:rPr>
              <a:t>www.ege.edu.ru</a:t>
            </a:r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3" cstate="print"/>
          <a:srcRect l="13106" t="23248" r="14031" b="4096"/>
          <a:stretch>
            <a:fillRect/>
          </a:stretch>
        </p:blipFill>
        <p:spPr bwMode="auto">
          <a:xfrm>
            <a:off x="535490" y="1600200"/>
            <a:ext cx="8073019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926111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193022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Единый государственный экзамен (ЕГЭ)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— это форма государственной итоговой аттестации  по образовательным программам среднего общего образования(ГИА).</a:t>
            </a:r>
            <a:endParaRPr lang="ru-RU" sz="2800" dirty="0"/>
          </a:p>
        </p:txBody>
      </p:sp>
      <p:pic>
        <p:nvPicPr>
          <p:cNvPr id="4" name="Picture 8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26" t="16631" r="30588" b="12825"/>
          <a:stretch/>
        </p:blipFill>
        <p:spPr bwMode="auto">
          <a:xfrm>
            <a:off x="683568" y="2042163"/>
            <a:ext cx="7488832" cy="4691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73268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ege.edu.ru/common/img/blanks/blank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4171950" cy="6048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www.ege.edu.ru/common/img/blanks/blank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17215"/>
            <a:ext cx="4162425" cy="6019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56760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5386610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ЕГЭ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К 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ЕГЭ как форме </a:t>
            </a:r>
            <a:r>
              <a:rPr lang="ru-RU" sz="31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ГИА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допускаются обучающиеся, не имеющие академической задолженности и в полном объеме выполнившие учебный план или индивидуальный учебный план, а также успешно написавшие итоговое сочинение (изложение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b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Выпускники текущего года для участия в ЕГЭ регистрируются в образовательном учреждении, в котором они обучаются, в срок </a:t>
            </a:r>
            <a:r>
              <a:rPr lang="ru-RU" sz="31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1 февраля 2015г.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58258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6034682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роки проведения ЕГЭ</a:t>
            </a:r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Регистрация до </a:t>
            </a:r>
            <a:r>
              <a:rPr lang="ru-RU" sz="27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01.02.2015 г.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u="sng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</a:t>
            </a:r>
            <a:r>
              <a:rPr lang="ru-RU" sz="3600" u="sng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(май-июнь):</a:t>
            </a:r>
            <a:br>
              <a:rPr lang="ru-RU" sz="3600" u="sng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</a:t>
            </a:r>
            <a:r>
              <a:rPr lang="ru-RU" sz="3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выпускников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текущего года;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выпускников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прошлых лет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настоящее время прорабатывается вопрос о проведении ЕГЭ осенью 2015 года в специализированных центрах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Обращаем внимание, что в 2015 году проведение ЕГЭ в июле не предусмотрено. 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81763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62674"/>
          </a:xfrm>
        </p:spPr>
        <p:txBody>
          <a:bodyPr>
            <a:normAutofit fontScale="90000"/>
          </a:bodyPr>
          <a:lstStyle/>
          <a:p>
            <a:pPr algn="l"/>
            <a:r>
              <a:rPr lang="ru-RU" sz="27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br>
              <a:rPr lang="ru-RU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u="sng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Досрочный </a:t>
            </a:r>
            <a:r>
              <a:rPr lang="ru-RU" sz="3600" u="sng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(март – апрель)  2015 года.</a:t>
            </a:r>
            <a:br>
              <a:rPr lang="ru-RU" sz="3600" u="sng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u="sng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u="sng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Регистрация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01.02.2015 г.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Предусмотрен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для: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-  выпускников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прошлых лет;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- лиц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окончивших образовательные организации со справкой в предыдущие годы;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- выпускников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текущего года, не имеющих академической задолженности, в том числе за итоговое сочинение (изложение), в полном объеме выполнивших учебный план или индивидуальный учебный план и имеющих допуск педагогического совета;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- обучающихся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11-х классов, закончивших изучение программ по отдельным учебным предметам и имеющих годовые отметки не ниже удовлетворительных по всем учебным предметам учебного плана за предпоследний год обучения.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93019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435280" cy="562074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C00000"/>
                </a:solidFill>
              </a:rPr>
              <a:t/>
            </a:r>
            <a:br>
              <a:rPr lang="ru-RU" sz="3100" b="1" dirty="0" smtClean="0">
                <a:solidFill>
                  <a:srgbClr val="C00000"/>
                </a:solidFill>
              </a:rPr>
            </a:br>
            <a:r>
              <a:rPr lang="ru-RU" sz="3100" b="1" dirty="0" smtClean="0">
                <a:solidFill>
                  <a:srgbClr val="C00000"/>
                </a:solidFill>
              </a:rPr>
              <a:t>Проект расписания </a:t>
            </a:r>
            <a:r>
              <a:rPr lang="ru-RU" sz="3100" b="1" dirty="0">
                <a:solidFill>
                  <a:srgbClr val="C00000"/>
                </a:solidFill>
              </a:rPr>
              <a:t>проведения </a:t>
            </a:r>
            <a:r>
              <a:rPr lang="ru-RU" sz="3100" b="1" dirty="0" smtClean="0">
                <a:solidFill>
                  <a:srgbClr val="C00000"/>
                </a:solidFill>
              </a:rPr>
              <a:t>ЕГЭ в </a:t>
            </a:r>
            <a:r>
              <a:rPr lang="ru-RU" sz="3100" b="1" dirty="0">
                <a:solidFill>
                  <a:srgbClr val="C00000"/>
                </a:solidFill>
              </a:rPr>
              <a:t>2015 году </a:t>
            </a:r>
            <a:r>
              <a:rPr lang="ru-RU" sz="3100" b="1" dirty="0"/>
              <a:t> </a:t>
            </a:r>
            <a:r>
              <a:rPr lang="ru-RU" sz="3100" dirty="0"/>
              <a:t/>
            </a:r>
            <a:br>
              <a:rPr lang="ru-RU" sz="3100" dirty="0"/>
            </a:br>
            <a:endParaRPr lang="ru-RU" sz="31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4133083"/>
              </p:ext>
            </p:extLst>
          </p:nvPr>
        </p:nvGraphicFramePr>
        <p:xfrm>
          <a:off x="395536" y="692696"/>
          <a:ext cx="8280920" cy="59588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23322"/>
                <a:gridCol w="6457598"/>
              </a:tblGrid>
              <a:tr h="33039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Основной период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03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мая (</a:t>
                      </a:r>
                      <a:r>
                        <a:rPr lang="ru-RU" sz="2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пн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география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литература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3303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(</a:t>
                      </a:r>
                      <a:r>
                        <a:rPr lang="ru-RU" sz="20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</a:t>
                      </a:r>
                      <a:r>
                        <a:rPr lang="ru-RU" sz="2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русский язык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3303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июня (</a:t>
                      </a:r>
                      <a:r>
                        <a:rPr lang="ru-RU" sz="20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пн</a:t>
                      </a:r>
                      <a:r>
                        <a:rPr lang="ru-RU" sz="2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математика Б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3303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июня (</a:t>
                      </a:r>
                      <a:r>
                        <a:rPr lang="ru-RU" sz="20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</a:t>
                      </a:r>
                      <a:r>
                        <a:rPr lang="ru-RU" sz="2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математика П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3303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июня (</a:t>
                      </a:r>
                      <a:r>
                        <a:rPr lang="ru-RU" sz="2000" dirty="0" err="1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пн</a:t>
                      </a:r>
                      <a:r>
                        <a:rPr lang="ru-RU" sz="20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20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обществознание, химия</a:t>
                      </a:r>
                      <a:endParaRPr lang="ru-RU" sz="20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3303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июня (</a:t>
                      </a:r>
                      <a:r>
                        <a:rPr lang="ru-RU" sz="2000" dirty="0" err="1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</a:t>
                      </a:r>
                      <a:r>
                        <a:rPr lang="ru-RU" sz="20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20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иностранные языки, </a:t>
                      </a:r>
                      <a:r>
                        <a:rPr lang="ru-RU" sz="20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физика</a:t>
                      </a:r>
                      <a:endParaRPr lang="ru-RU" sz="20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3303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 (</a:t>
                      </a:r>
                      <a:r>
                        <a:rPr lang="ru-RU" sz="2000" dirty="0" err="1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пн</a:t>
                      </a:r>
                      <a:r>
                        <a:rPr lang="ru-RU" sz="20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20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информатика и ИКТ, </a:t>
                      </a:r>
                      <a:r>
                        <a:rPr lang="ru-RU" sz="20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биология, история</a:t>
                      </a:r>
                      <a:endParaRPr lang="ru-RU" sz="20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3303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июня (</a:t>
                      </a:r>
                      <a:r>
                        <a:rPr lang="ru-RU" sz="2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иностранные языки (</a:t>
                      </a: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устн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3303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(</a:t>
                      </a:r>
                      <a:r>
                        <a:rPr lang="ru-RU" sz="2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пт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иностранные языки (</a:t>
                      </a: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устн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3303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 (</a:t>
                      </a:r>
                      <a:r>
                        <a:rPr lang="ru-RU" sz="2000" dirty="0" err="1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пн</a:t>
                      </a:r>
                      <a:r>
                        <a:rPr lang="ru-RU" sz="2000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20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резерв: русский язык</a:t>
                      </a:r>
                      <a:endParaRPr lang="ru-RU" sz="2000" b="1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3303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июня (</a:t>
                      </a:r>
                      <a:r>
                        <a:rPr lang="ru-RU" sz="2000" dirty="0" err="1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вт</a:t>
                      </a:r>
                      <a:r>
                        <a:rPr lang="ru-RU" sz="2000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20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резерв: математика Б, математика П</a:t>
                      </a:r>
                      <a:endParaRPr lang="ru-RU" sz="2000" b="1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6607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 (ср)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резерв: география, химия, литература, обществознание, физика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6607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(</a:t>
                      </a:r>
                      <a:r>
                        <a:rPr lang="ru-RU" sz="2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резерв: иностранные языки, история, биология, информатика и ИКТ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3303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 (</a:t>
                      </a:r>
                      <a:r>
                        <a:rPr lang="ru-RU" sz="2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пт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резерв: иностранные языки (</a:t>
                      </a: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устн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12848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ПРЕДМЕТЫ ЕГЭ</a:t>
            </a:r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435280" cy="5544616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ЕГЭ проводится по 14 общеобразовательным предметам.</a:t>
            </a:r>
          </a:p>
          <a:p>
            <a:pPr marL="0" indent="0">
              <a:buNone/>
            </a:pPr>
            <a:endParaRPr lang="ru-RU" sz="4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5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получения аттестата о среднем общем образовании выпускники текущего года сдают обязательные предметы — русский язык и математику.</a:t>
            </a:r>
          </a:p>
          <a:p>
            <a:pPr marL="0" indent="0">
              <a:buNone/>
            </a:pPr>
            <a:endParaRPr lang="ru-RU" sz="4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</a:t>
            </a:r>
            <a:r>
              <a:rPr lang="ru-RU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предметы ЕГЭ участники сдают на добровольной основе:</a:t>
            </a:r>
          </a:p>
          <a:p>
            <a:pPr lvl="0"/>
            <a:r>
              <a:rPr lang="ru-RU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Обществознание.</a:t>
            </a:r>
          </a:p>
          <a:p>
            <a:pPr lvl="0"/>
            <a:r>
              <a:rPr lang="ru-RU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Физика.</a:t>
            </a:r>
          </a:p>
          <a:p>
            <a:pPr lvl="0"/>
            <a:r>
              <a:rPr lang="ru-RU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Химия.</a:t>
            </a:r>
          </a:p>
          <a:p>
            <a:pPr lvl="0"/>
            <a:r>
              <a:rPr lang="ru-RU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Биология.</a:t>
            </a:r>
          </a:p>
          <a:p>
            <a:pPr lvl="0"/>
            <a:r>
              <a:rPr lang="ru-RU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История.</a:t>
            </a:r>
          </a:p>
          <a:p>
            <a:pPr lvl="0"/>
            <a:r>
              <a:rPr lang="ru-RU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Литература.</a:t>
            </a:r>
          </a:p>
          <a:p>
            <a:pPr lvl="0"/>
            <a:r>
              <a:rPr lang="ru-RU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Информатика и информационно-коммуникационные технологии (ИКТ).</a:t>
            </a:r>
          </a:p>
          <a:p>
            <a:pPr lvl="0"/>
            <a:r>
              <a:rPr lang="ru-RU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География.</a:t>
            </a:r>
          </a:p>
          <a:p>
            <a:pPr lvl="0"/>
            <a:r>
              <a:rPr lang="ru-RU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Иностранные языки (английский, немецкий, французский и испанский</a:t>
            </a:r>
            <a:r>
              <a:rPr lang="ru-RU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4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02131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290</Words>
  <Application>Microsoft Office PowerPoint</Application>
  <PresentationFormat>Экран (4:3)</PresentationFormat>
  <Paragraphs>105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Единое областное  родительское собрание по вопросам организации и проведения ГИА в 2015г. выпускников XI классов</vt:lpstr>
      <vt:lpstr>Формы прохождения ГИА</vt:lpstr>
      <vt:lpstr>Единый государственный экзамен (ЕГЭ) — это форма государственной итоговой аттестации  по образовательным программам среднего общего образования(ГИА).</vt:lpstr>
      <vt:lpstr>Презентация PowerPoint</vt:lpstr>
      <vt:lpstr>  УЧАСТНИКИ ЕГЭ   К ЕГЭ как форме ГИА допускаются обучающиеся, не имеющие академической задолженности и в полном объеме выполнившие учебный план или индивидуальный учебный план, а также успешно написавшие итоговое сочинение (изложение).  Выпускники текущего года для участия в ЕГЭ регистрируются в образовательном учреждении, в котором они обучаются, в срок до 1 февраля 2015г. </vt:lpstr>
      <vt:lpstr> Сроки проведения ЕГЭ  Регистрация до 01.02.2015 г. Основной период (май-июнь):  - выпускников текущего года; - выпускников прошлых лет.  В настоящее время прорабатывается вопрос о проведении ЕГЭ осенью 2015 года в специализированных центрах.  Обращаем внимание, что в 2015 году проведение ЕГЭ в июле не предусмотрено.  </vt:lpstr>
      <vt:lpstr>                Досрочный период (март – апрель)  2015 года.                                Регистрация до 01.02.2015 г.                   Предусмотрен для:    -  выпускников прошлых лет;    - лиц, окончивших образовательные организации со справкой в предыдущие годы;    - выпускников текущего года, не имеющих академической задолженности, в том числе за итоговое сочинение (изложение), в полном объеме выполнивших учебный план или индивидуальный учебный план и имеющих допуск педагогического совета;    - обучающихся 11-х классов, закончивших изучение программ по отдельным учебным предметам и имеющих годовые отметки не ниже удовлетворительных по всем учебным предметам учебного плана за предпоследний год обучения. </vt:lpstr>
      <vt:lpstr> Проект расписания проведения ЕГЭ в 2015 году   </vt:lpstr>
      <vt:lpstr>ПРЕДМЕТЫ ЕГЭ </vt:lpstr>
      <vt:lpstr>ЗАДАНИЯ ЕГЭ Экзаменационные задания ЕГЭ — контрольные измерительные материалы (КИМ) представляют собой комплексы заданий стандартизированной формы, выполнение которых позволяет установить уровень освоения федерального государственного образовательного стандарта.   КИМ разрабатываются Федеральным институтом педагогических измерений (ФИПИ).   </vt:lpstr>
      <vt:lpstr>http://www.fipi.ru </vt:lpstr>
      <vt:lpstr>Презентация PowerPoint</vt:lpstr>
      <vt:lpstr>Презентация PowerPoint</vt:lpstr>
      <vt:lpstr> РЕЗУЛЬТАТЫ ЕГЭ  При проведении ЕГЭ используется стобалльная система оценки.   По каждому предмету ЕГЭ установлено минимальное количество баллов, преодоление которого подтверждает освоение основных общеобразовательных программ. </vt:lpstr>
      <vt:lpstr>Презентация PowerPoint</vt:lpstr>
      <vt:lpstr> Для того чтобы получить школьный аттестат, выпускнику школ текущего года необходимо сдать два обязательных экзамена в форме ЕГЭ русский язык и математику.    По каждому из них нужно набрать не ниже минимального количества баллов.    </vt:lpstr>
      <vt:lpstr>В соответствии с Концепцией развития математического образования в Российской Федерации ЕГЭ по математике в новом учебном году будет разделен на два уровня:  базовый и профильный.    Успешная сдача ЕГЭ по математике базового уровня позволяет поступить в вузы, у которых в перечне вступительных испытаний при приеме на обучение по образовательным программам высшего образования – программам бакалавриата и программам специалитета отсутствует предмет «Математика».   Результаты ЕГЭ по математике профильного уровня позволяют поступать в вузы, имеющие в перечне вступительных испытаний при приеме на обучение по образовательным программам высшего образования – программам бакалавриата и программам специалитета предмет «Математика».</vt:lpstr>
      <vt:lpstr>СТРУКТУРА ЭКЗАМЕНАЦИОННОЙ РАБОТЫ по математике  Базовый уровень На выполнение экзаменационной работы отводится  3 часа (180 минут).   Экзаменационная работа состоит из одной части, включающей 20 заданий с кратким ответом базового уровня сложности. Минимальное количество заданий, необходимое для сдачи экзамена – 8.  Ответом к каждому из заданий 1–20 является целое число или конечная десятичная дробь, или последовательность цифр.  Задание с кратким ответом считается выполненным, если верный ответ записан в бланке ответов № 1 в той форме, которая предусмотрена инструкцией по выполнению задания.</vt:lpstr>
      <vt:lpstr>  Профильный уровень Минимальный порог – 27 баллов. Экзаменационная работа состоит из двух частей, которые различаются по содержанию, сложности и числу заданий.  Определяющим признаком каждой части работы является форма заданий: часть 1 содержит 9 заданий (задания 1–9) с кратким ответом; часть 2 содержит пять заданий (задания 10–14) с кратким ответом и семь заданий (задания 15 - 21) с развёрнутым ответом. Пересдача математики возможна только на базовом уровне. </vt:lpstr>
      <vt:lpstr>Результаты ЕГЭ по русскому языку обязательны при поступлении в вузы на каждое направление подготовки (специальность).  Минимальное количество баллов по русскому языку — 24 балла.  На выполнение экзаменационной работы отводится 3,5 часа (210 минут).</vt:lpstr>
      <vt:lpstr>НЕУДОВЛЕТВОРИТЕЛЬНЫЙ РЕЗУЛЬТАТ  Если участник ЕГЭ получит результат ниже установленного минимального количества баллов по одному из обязательных учебных предметов, он имеет право на повторную сдачу в дополнительные сроки, предусмотренные единым расписанием.  В случае если участник ЕГЭ не получает минимального количества баллов ЕГЭ по двум обязательным предметам, пересдача ЕГЭ для таких участников ЕГЭ предусмотрена только через год. </vt:lpstr>
      <vt:lpstr> Апелляция Для обеспечения права на объективное оценивание участникам ЕГЭ предоставляется право подать в письменной форме апелляцию:  - о нарушении установленного порядка проведения ЕГЭ по общеобразовательному предмету;   - о несогласии с выставленными баллами. Не принимаются апелляции: по вопросам содержания и структуры КИМ по общеобразовательным предметам по вопросам, связанным с нарушением участником ЕГЭ установленных требований к выполнению экзаменационной работы.  </vt:lpstr>
      <vt:lpstr>Правила и процедура проведения ЕГЭ </vt:lpstr>
      <vt:lpstr> Горячая линия Рособрнадзора по вопросам ЕГЭ-2015 </vt:lpstr>
      <vt:lpstr>http://www.ege.edu.ru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Единое областное  родительское собрание по вопросам организации и проведения ГИА в 2015г. выпускников XI классов</dc:title>
  <dc:creator>User</dc:creator>
  <cp:lastModifiedBy>User</cp:lastModifiedBy>
  <cp:revision>8</cp:revision>
  <dcterms:created xsi:type="dcterms:W3CDTF">2015-01-23T05:22:45Z</dcterms:created>
  <dcterms:modified xsi:type="dcterms:W3CDTF">2015-01-23T07:00:58Z</dcterms:modified>
</cp:coreProperties>
</file>